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3" r:id="rId5"/>
    <p:sldId id="275" r:id="rId6"/>
    <p:sldId id="272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9793E-11BF-4683-A8C1-C94889E7D941}" type="datetimeFigureOut">
              <a:rPr lang="nl-NL" smtClean="0"/>
              <a:pPr/>
              <a:t>10-4-2015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0gm2UFOq7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xwXeeULUv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Paragraaf 6.3 </a:t>
            </a:r>
            <a:br>
              <a:rPr lang="nl-NL" dirty="0" smtClean="0"/>
            </a:br>
            <a:r>
              <a:rPr lang="nl-NL" dirty="0" smtClean="0"/>
              <a:t>Internationale handel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59632" y="2780928"/>
            <a:ext cx="6400800" cy="1752600"/>
          </a:xfrm>
        </p:spPr>
        <p:txBody>
          <a:bodyPr>
            <a:normAutofit fontScale="62500" lnSpcReduction="20000"/>
          </a:bodyPr>
          <a:lstStyle/>
          <a:p>
            <a:r>
              <a:rPr lang="nl-NL" dirty="0" smtClean="0"/>
              <a:t>Kenmerkende </a:t>
            </a:r>
            <a:r>
              <a:rPr lang="nl-NL" dirty="0" smtClean="0"/>
              <a:t>aspecten:</a:t>
            </a:r>
          </a:p>
          <a:p>
            <a:pPr marL="514350" indent="-514350" algn="l">
              <a:buAutoNum type="arabicParenR"/>
            </a:pPr>
            <a:r>
              <a:rPr lang="nl-NL" dirty="0" smtClean="0"/>
              <a:t>De bijzondere plaats in staatkundig opzicht en </a:t>
            </a:r>
            <a:r>
              <a:rPr lang="nl-NL" dirty="0" smtClean="0">
                <a:solidFill>
                  <a:srgbClr val="FF0000"/>
                </a:solidFill>
              </a:rPr>
              <a:t>de bloei in economisch en cultureel opzicht van de Nederlandse Republiek</a:t>
            </a:r>
          </a:p>
          <a:p>
            <a:pPr marL="514350" indent="-514350" algn="l">
              <a:buAutoNum type="arabicParenR"/>
            </a:pPr>
            <a:r>
              <a:rPr lang="nl-NL" dirty="0" smtClean="0">
                <a:solidFill>
                  <a:srgbClr val="FF0000"/>
                </a:solidFill>
              </a:rPr>
              <a:t>Wereldwijde handelscontacten, handelskapitalisme en het begin van een wereldeconomie</a:t>
            </a:r>
          </a:p>
          <a:p>
            <a:endParaRPr lang="nl-NL" b="1" i="1" dirty="0"/>
          </a:p>
          <a:p>
            <a:endParaRPr lang="nl-NL" b="1" i="1" dirty="0"/>
          </a:p>
        </p:txBody>
      </p:sp>
      <p:sp>
        <p:nvSpPr>
          <p:cNvPr id="5" name="Rechthoek 4"/>
          <p:cNvSpPr/>
          <p:nvPr/>
        </p:nvSpPr>
        <p:spPr>
          <a:xfrm>
            <a:off x="2267744" y="479715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 smtClean="0">
                <a:hlinkClick r:id="rId2"/>
              </a:rPr>
              <a:t>http://www.youtube.com/watch?v=r0gm2UFOq70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lf 38"/>
          <p:cNvSpPr/>
          <p:nvPr/>
        </p:nvSpPr>
        <p:spPr>
          <a:xfrm rot="20688728">
            <a:off x="92112" y="452194"/>
            <a:ext cx="1584176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Zeven staatjes</a:t>
            </a:r>
            <a:endParaRPr lang="nl-NL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De Republiek der Zeven Verenigde Nederlanden vanaf 1581</a:t>
            </a:r>
            <a:endParaRPr lang="nl-NL" b="1" dirty="0"/>
          </a:p>
        </p:txBody>
      </p:sp>
      <p:sp>
        <p:nvSpPr>
          <p:cNvPr id="14" name="Rechthoek 13"/>
          <p:cNvSpPr/>
          <p:nvPr/>
        </p:nvSpPr>
        <p:spPr>
          <a:xfrm>
            <a:off x="539552" y="5589240"/>
            <a:ext cx="2664296" cy="7920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Graafschappen</a:t>
            </a:r>
          </a:p>
          <a:p>
            <a:pPr algn="ctr"/>
            <a:r>
              <a:rPr lang="nl-NL" sz="1400" dirty="0" smtClean="0"/>
              <a:t>Adel op het platteland</a:t>
            </a:r>
            <a:endParaRPr lang="nl-NL" sz="1400" dirty="0"/>
          </a:p>
        </p:txBody>
      </p:sp>
      <p:sp>
        <p:nvSpPr>
          <p:cNvPr id="15" name="Rechthoek 14"/>
          <p:cNvSpPr/>
          <p:nvPr/>
        </p:nvSpPr>
        <p:spPr>
          <a:xfrm>
            <a:off x="4932040" y="5589240"/>
            <a:ext cx="3096344" cy="93610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Vroedschappen</a:t>
            </a:r>
          </a:p>
          <a:p>
            <a:pPr algn="ctr"/>
            <a:r>
              <a:rPr lang="nl-NL" sz="1400" dirty="0" smtClean="0"/>
              <a:t>± 24 á 36 voor het leven benoemde regenten in de steden (afkomstig uit handelselite)</a:t>
            </a:r>
            <a:endParaRPr lang="nl-NL" sz="1400" dirty="0"/>
          </a:p>
        </p:txBody>
      </p:sp>
      <p:sp>
        <p:nvSpPr>
          <p:cNvPr id="16" name="Rechthoek 15"/>
          <p:cNvSpPr/>
          <p:nvPr/>
        </p:nvSpPr>
        <p:spPr>
          <a:xfrm>
            <a:off x="3275856" y="3717032"/>
            <a:ext cx="1872208" cy="13681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 smtClean="0"/>
          </a:p>
          <a:p>
            <a:pPr algn="ctr"/>
            <a:r>
              <a:rPr lang="nl-NL" dirty="0" smtClean="0"/>
              <a:t>Gewestelijke Staten / provinciale Staten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Eigen bestuur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Eigen rechtspraak</a:t>
            </a:r>
          </a:p>
          <a:p>
            <a:pPr algn="ctr"/>
            <a:endParaRPr lang="nl-NL" dirty="0"/>
          </a:p>
        </p:txBody>
      </p:sp>
      <p:sp>
        <p:nvSpPr>
          <p:cNvPr id="17" name="Rechthoek 16"/>
          <p:cNvSpPr/>
          <p:nvPr/>
        </p:nvSpPr>
        <p:spPr>
          <a:xfrm>
            <a:off x="1187624" y="2348880"/>
            <a:ext cx="1872208" cy="15121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Raadpensionaris</a:t>
            </a:r>
          </a:p>
          <a:p>
            <a:pPr>
              <a:buFontTx/>
              <a:buChar char="-"/>
            </a:pPr>
            <a:r>
              <a:rPr lang="nl-NL" sz="1400" dirty="0" smtClean="0"/>
              <a:t>voorzitter van de Staten van Holland (dus belangrijkste)</a:t>
            </a:r>
          </a:p>
          <a:p>
            <a:pPr>
              <a:buFontTx/>
              <a:buChar char="-"/>
            </a:pPr>
            <a:r>
              <a:rPr lang="nl-NL" sz="1400" dirty="0"/>
              <a:t> </a:t>
            </a:r>
            <a:r>
              <a:rPr lang="nl-NL" sz="1400" dirty="0" smtClean="0"/>
              <a:t>Contacten met het buitenland</a:t>
            </a:r>
          </a:p>
          <a:p>
            <a:endParaRPr lang="nl-NL" dirty="0" smtClean="0"/>
          </a:p>
          <a:p>
            <a:pPr>
              <a:buFontTx/>
              <a:buChar char="-"/>
            </a:pPr>
            <a:endParaRPr lang="nl-NL" dirty="0"/>
          </a:p>
        </p:txBody>
      </p:sp>
      <p:sp>
        <p:nvSpPr>
          <p:cNvPr id="18" name="Rechthoek 17"/>
          <p:cNvSpPr/>
          <p:nvPr/>
        </p:nvSpPr>
        <p:spPr>
          <a:xfrm>
            <a:off x="3275856" y="1412776"/>
            <a:ext cx="1872208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 smtClean="0"/>
          </a:p>
          <a:p>
            <a:pPr algn="ctr"/>
            <a:r>
              <a:rPr lang="nl-NL" dirty="0" smtClean="0"/>
              <a:t>Staten Generaal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Defensie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Buitenlands beleid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Bestuur van de generaliteitslanden</a:t>
            </a:r>
          </a:p>
          <a:p>
            <a:pPr algn="ctr">
              <a:buFontTx/>
              <a:buChar char="-"/>
            </a:pPr>
            <a:endParaRPr lang="nl-NL" sz="1400" dirty="0"/>
          </a:p>
        </p:txBody>
      </p:sp>
      <p:sp>
        <p:nvSpPr>
          <p:cNvPr id="19" name="Rechthoek 18"/>
          <p:cNvSpPr/>
          <p:nvPr/>
        </p:nvSpPr>
        <p:spPr>
          <a:xfrm>
            <a:off x="5508104" y="1700808"/>
            <a:ext cx="1872208" cy="216024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l-NL" dirty="0" smtClean="0"/>
          </a:p>
          <a:p>
            <a:r>
              <a:rPr lang="nl-NL" dirty="0" smtClean="0"/>
              <a:t>Stadhouder  </a:t>
            </a:r>
          </a:p>
          <a:p>
            <a:r>
              <a:rPr lang="nl-NL" sz="1400" dirty="0" smtClean="0"/>
              <a:t>- Opperbevelhebber van leger en vloot (alleen Holland, v Oranje)</a:t>
            </a:r>
          </a:p>
          <a:p>
            <a:pPr>
              <a:buFontTx/>
              <a:buChar char="-"/>
            </a:pPr>
            <a:r>
              <a:rPr lang="nl-NL" sz="1400" dirty="0" smtClean="0"/>
              <a:t>Toezicht op rechtspraak</a:t>
            </a:r>
          </a:p>
          <a:p>
            <a:pPr>
              <a:buFontTx/>
              <a:buChar char="-"/>
            </a:pPr>
            <a:r>
              <a:rPr lang="nl-NL" sz="1400" dirty="0"/>
              <a:t> </a:t>
            </a:r>
            <a:r>
              <a:rPr lang="nl-NL" sz="1400" dirty="0" smtClean="0"/>
              <a:t>gratie verlenen aan veroordeelden</a:t>
            </a:r>
          </a:p>
          <a:p>
            <a:pPr>
              <a:buFontTx/>
              <a:buChar char="-"/>
            </a:pPr>
            <a:endParaRPr lang="nl-NL" dirty="0"/>
          </a:p>
        </p:txBody>
      </p:sp>
      <p:sp>
        <p:nvSpPr>
          <p:cNvPr id="24" name="Gebogen PIJL-OMHOOG 23"/>
          <p:cNvSpPr/>
          <p:nvPr/>
        </p:nvSpPr>
        <p:spPr>
          <a:xfrm>
            <a:off x="3203848" y="5085184"/>
            <a:ext cx="850392" cy="731520"/>
          </a:xfrm>
          <a:prstGeom prst="bentUp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Gebogen PIJL-OMHOOG 25"/>
          <p:cNvSpPr/>
          <p:nvPr/>
        </p:nvSpPr>
        <p:spPr>
          <a:xfrm flipH="1">
            <a:off x="4211960" y="5085184"/>
            <a:ext cx="720080" cy="73152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kstvak 26"/>
          <p:cNvSpPr txBox="1"/>
          <p:nvPr/>
        </p:nvSpPr>
        <p:spPr>
          <a:xfrm>
            <a:off x="3491880" y="5301208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 smtClean="0">
                <a:solidFill>
                  <a:srgbClr val="FF0000"/>
                </a:solidFill>
              </a:rPr>
              <a:t>Sturen vertegenwoordigers en betalen belasting aan…</a:t>
            </a:r>
            <a:endParaRPr lang="nl-NL" sz="1100" b="1" dirty="0">
              <a:solidFill>
                <a:srgbClr val="FF0000"/>
              </a:solidFill>
            </a:endParaRPr>
          </a:p>
        </p:txBody>
      </p:sp>
      <p:sp>
        <p:nvSpPr>
          <p:cNvPr id="28" name="Gebogen PIJL-OMHOOG 27"/>
          <p:cNvSpPr/>
          <p:nvPr/>
        </p:nvSpPr>
        <p:spPr>
          <a:xfrm flipH="1">
            <a:off x="2555776" y="3789040"/>
            <a:ext cx="720080" cy="73152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Gebogen PIJL-OMHOOG 28"/>
          <p:cNvSpPr/>
          <p:nvPr/>
        </p:nvSpPr>
        <p:spPr>
          <a:xfrm>
            <a:off x="5148064" y="3861048"/>
            <a:ext cx="850392" cy="731520"/>
          </a:xfrm>
          <a:prstGeom prst="bent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Tekstvak 29"/>
          <p:cNvSpPr txBox="1"/>
          <p:nvPr/>
        </p:nvSpPr>
        <p:spPr>
          <a:xfrm>
            <a:off x="1763688" y="4149080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benoemt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5868144" y="4077072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benoemt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2" name="Gebogen PIJL-OMHOOG 31"/>
          <p:cNvSpPr/>
          <p:nvPr/>
        </p:nvSpPr>
        <p:spPr>
          <a:xfrm rot="5400000" flipH="1">
            <a:off x="2666648" y="1733952"/>
            <a:ext cx="509776" cy="73152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PIJL-OMHOOG 32"/>
          <p:cNvSpPr/>
          <p:nvPr/>
        </p:nvSpPr>
        <p:spPr>
          <a:xfrm>
            <a:off x="3995936" y="2780928"/>
            <a:ext cx="288032" cy="1080120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Tekstvak 33"/>
          <p:cNvSpPr txBox="1"/>
          <p:nvPr/>
        </p:nvSpPr>
        <p:spPr>
          <a:xfrm>
            <a:off x="3563888" y="2996952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 smtClean="0">
                <a:solidFill>
                  <a:srgbClr val="FF0000"/>
                </a:solidFill>
              </a:rPr>
              <a:t>Sturen vertegenwoordigers en betalen belasting aan…</a:t>
            </a:r>
            <a:endParaRPr lang="nl-NL" sz="1100" b="1" dirty="0">
              <a:solidFill>
                <a:srgbClr val="FF0000"/>
              </a:solidFill>
            </a:endParaRPr>
          </a:p>
        </p:txBody>
      </p:sp>
      <p:sp>
        <p:nvSpPr>
          <p:cNvPr id="35" name="Tekstvak 34"/>
          <p:cNvSpPr txBox="1"/>
          <p:nvPr/>
        </p:nvSpPr>
        <p:spPr>
          <a:xfrm>
            <a:off x="1691680" y="1556792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Geeft advies aan…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6" name="PIJL-OMLAAG 35"/>
          <p:cNvSpPr/>
          <p:nvPr/>
        </p:nvSpPr>
        <p:spPr>
          <a:xfrm>
            <a:off x="7164288" y="3861048"/>
            <a:ext cx="288032" cy="172819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Tekstvak 36"/>
          <p:cNvSpPr txBox="1"/>
          <p:nvPr/>
        </p:nvSpPr>
        <p:spPr>
          <a:xfrm>
            <a:off x="7380312" y="4437112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Laatste woord in benoeming leden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8" name="Staande oorkonde 37"/>
          <p:cNvSpPr/>
          <p:nvPr/>
        </p:nvSpPr>
        <p:spPr>
          <a:xfrm>
            <a:off x="755576" y="1484784"/>
            <a:ext cx="7632848" cy="488741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De Nederlandse republiek: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Had geen centrale regering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 Beslissingen werden genomen na lang overleg en debat (schikken en plooien)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Naar buiten toe (buitenland) trad de republiek op als eenheid, intern was het absoluut geen eenheid.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Nergens in de wereld had de stedelijke burgerij zoveel macht als in de Republiek der zeven verenigde Nederlanden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Stadhouder van Oranje was machtigste man v/d Republiek: maar er waren voortdurende spanningen: prinsgezinde (voor Oranje) tegenover staatsgezinde (tegen Oranje) regenten.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4" grpId="0" animBg="1"/>
      <p:bldP spid="26" grpId="0" animBg="1"/>
      <p:bldP spid="27" grpId="0"/>
      <p:bldP spid="28" grpId="0" animBg="1"/>
      <p:bldP spid="29" grpId="0" animBg="1"/>
      <p:bldP spid="30" grpId="0"/>
      <p:bldP spid="31" grpId="0"/>
      <p:bldP spid="32" grpId="0" animBg="1"/>
      <p:bldP spid="33" grpId="0" animBg="1"/>
      <p:bldP spid="34" grpId="0"/>
      <p:bldP spid="35" grpId="0"/>
      <p:bldP spid="36" grpId="0" animBg="1"/>
      <p:bldP spid="37" grpId="0"/>
      <p:bldP spid="38" grpId="0" animBg="1"/>
      <p:bldP spid="3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l-NL" b="1" dirty="0" smtClean="0"/>
              <a:t>4 oorzaken </a:t>
            </a:r>
            <a:r>
              <a:rPr lang="nl-NL" dirty="0" smtClean="0"/>
              <a:t>van economische groei in de Nederlandse Republiek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nl-NL" dirty="0" smtClean="0"/>
              <a:t>De Oostzeehandel zorgde voor grote welvaart (handel in hout, graan, zout)</a:t>
            </a:r>
          </a:p>
          <a:p>
            <a:pPr marL="514350" indent="-514350">
              <a:buAutoNum type="arabicPeriod"/>
            </a:pPr>
            <a:r>
              <a:rPr lang="nl-NL" dirty="0" smtClean="0"/>
              <a:t>Technische uitvindingen </a:t>
            </a:r>
            <a:r>
              <a:rPr lang="nl-NL" dirty="0" smtClean="0">
                <a:sym typeface="Wingdings" pitchFamily="2" charset="2"/>
              </a:rPr>
              <a:t> meer arbeidsproductiviteit (fluitschip</a:t>
            </a:r>
            <a:r>
              <a:rPr lang="nl-NL" dirty="0" smtClean="0">
                <a:sym typeface="Wingdings" pitchFamily="2" charset="2"/>
              </a:rPr>
              <a:t>, </a:t>
            </a:r>
            <a:r>
              <a:rPr lang="nl-NL" dirty="0" smtClean="0">
                <a:sym typeface="Wingdings" pitchFamily="2" charset="2"/>
              </a:rPr>
              <a:t>houtzaagmolen </a:t>
            </a:r>
            <a:r>
              <a:rPr lang="nl-NL" sz="1000" dirty="0" smtClean="0">
                <a:sym typeface="Wingdings" pitchFamily="2" charset="2"/>
                <a:hlinkClick r:id="rId2"/>
              </a:rPr>
              <a:t>https</a:t>
            </a:r>
            <a:r>
              <a:rPr lang="nl-NL" sz="1000" dirty="0" smtClean="0">
                <a:sym typeface="Wingdings" pitchFamily="2" charset="2"/>
                <a:hlinkClick r:id="rId2"/>
              </a:rPr>
              <a:t>://www.youtube.com/watch?v=oxwXeeULUv0 </a:t>
            </a:r>
            <a:r>
              <a:rPr lang="nl-NL" dirty="0" smtClean="0">
                <a:sym typeface="Wingdings" pitchFamily="2" charset="2"/>
              </a:rPr>
              <a:t>, haringbuis</a:t>
            </a:r>
            <a:r>
              <a:rPr lang="nl-NL" dirty="0" smtClean="0">
                <a:sym typeface="Wingdings" pitchFamily="2" charset="2"/>
              </a:rPr>
              <a:t>)</a:t>
            </a:r>
          </a:p>
          <a:p>
            <a:pPr marL="514350" indent="-514350">
              <a:buAutoNum type="arabicPeriod"/>
            </a:pPr>
            <a:r>
              <a:rPr lang="nl-NL" dirty="0" smtClean="0">
                <a:sym typeface="Wingdings" pitchFamily="2" charset="2"/>
              </a:rPr>
              <a:t>Hoge specialisatiegraad (veeteelt)</a:t>
            </a:r>
          </a:p>
          <a:p>
            <a:pPr marL="514350" indent="-514350">
              <a:buAutoNum type="arabicPeriod"/>
            </a:pPr>
            <a:r>
              <a:rPr lang="nl-NL" dirty="0" smtClean="0">
                <a:sym typeface="Wingdings" pitchFamily="2" charset="2"/>
              </a:rPr>
              <a:t>Internationale handel: VOC (Azië) en WIC (Afrika, Amerika) zorgde voor extra welvaart</a:t>
            </a:r>
          </a:p>
          <a:p>
            <a:pPr marL="914400" lvl="1" indent="-514350">
              <a:buAutoNum type="arabicPeriod"/>
            </a:pPr>
            <a:r>
              <a:rPr lang="nl-NL" dirty="0" smtClean="0">
                <a:sym typeface="Wingdings" pitchFamily="2" charset="2"/>
              </a:rPr>
              <a:t>De internationale handel kreeg een impuls door de </a:t>
            </a:r>
            <a:r>
              <a:rPr lang="nl-NL" dirty="0" smtClean="0">
                <a:solidFill>
                  <a:srgbClr val="FF0000"/>
                </a:solidFill>
                <a:sym typeface="Wingdings" pitchFamily="2" charset="2"/>
              </a:rPr>
              <a:t>Val van Antwerpen</a:t>
            </a:r>
            <a:r>
              <a:rPr lang="nl-NL" dirty="0" smtClean="0">
                <a:sym typeface="Wingdings" pitchFamily="2" charset="2"/>
              </a:rPr>
              <a:t> 1585 (Antwerpen viel in Spaanse handen)  veel handelaren vluchtten naar de Noordelijke Nederlanden en zetten daar hun handelsbedrijf door. </a:t>
            </a:r>
          </a:p>
          <a:p>
            <a:pPr marL="914400" lvl="1" indent="-514350"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Eind 16</a:t>
            </a:r>
            <a:r>
              <a:rPr lang="nl-NL" baseline="30000" dirty="0" smtClean="0"/>
              <a:t>e</a:t>
            </a:r>
            <a:r>
              <a:rPr lang="nl-NL" dirty="0" smtClean="0"/>
              <a:t> + begin 17</a:t>
            </a:r>
            <a:r>
              <a:rPr lang="nl-NL" baseline="30000" dirty="0" smtClean="0"/>
              <a:t>e</a:t>
            </a:r>
            <a:r>
              <a:rPr lang="nl-NL" dirty="0" smtClean="0"/>
              <a:t> eeuw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nl-NL" b="1" dirty="0" smtClean="0">
                <a:solidFill>
                  <a:srgbClr val="FF0000"/>
                </a:solidFill>
              </a:rPr>
              <a:t>Handelskapitalisme</a:t>
            </a:r>
            <a:r>
              <a:rPr lang="nl-NL" dirty="0" smtClean="0"/>
              <a:t> = geld verdienen met de handel en een deel van de winst investeren in het vergroten van je handelsonderneming</a:t>
            </a:r>
          </a:p>
          <a:p>
            <a:r>
              <a:rPr lang="nl-NL" dirty="0" smtClean="0"/>
              <a:t>Eerste helft van de 16</a:t>
            </a:r>
            <a:r>
              <a:rPr lang="nl-NL" baseline="30000" dirty="0" smtClean="0"/>
              <a:t>e</a:t>
            </a:r>
            <a:r>
              <a:rPr lang="nl-NL" dirty="0" smtClean="0"/>
              <a:t> eeuw:</a:t>
            </a:r>
          </a:p>
          <a:p>
            <a:pPr>
              <a:buNone/>
            </a:pPr>
            <a:r>
              <a:rPr lang="nl-NL" dirty="0" smtClean="0"/>
              <a:t>Portugezen en Spanjaarden</a:t>
            </a:r>
          </a:p>
          <a:p>
            <a:r>
              <a:rPr lang="nl-NL" dirty="0" smtClean="0"/>
              <a:t>Tweede helft van de 16</a:t>
            </a:r>
            <a:r>
              <a:rPr lang="nl-NL" baseline="30000" dirty="0" smtClean="0"/>
              <a:t>e</a:t>
            </a:r>
            <a:r>
              <a:rPr lang="nl-NL" dirty="0" smtClean="0"/>
              <a:t> eeuw:</a:t>
            </a:r>
          </a:p>
          <a:p>
            <a:pPr>
              <a:buNone/>
            </a:pPr>
            <a:r>
              <a:rPr lang="nl-NL" dirty="0" smtClean="0"/>
              <a:t>Engelsen, Nederlanders en Fransen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	In de 17</a:t>
            </a:r>
            <a:r>
              <a:rPr lang="nl-NL" baseline="30000" dirty="0" smtClean="0"/>
              <a:t>e</a:t>
            </a:r>
            <a:r>
              <a:rPr lang="nl-NL" dirty="0" smtClean="0"/>
              <a:t> eeuw waren veel Europese landen bezig met internationale handel / handelskapitalisme en concurreerde behoorlijk met elkaar! De Engelsen hebben uiteindelijk de meeste invloed gehad in de internationale handel.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nl-NL" sz="3600" dirty="0" smtClean="0"/>
              <a:t>Door de enorme welvaartsgroei in de Republiek gingen mensen geld uitgeven aan:</a:t>
            </a: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b="1" dirty="0" smtClean="0">
                <a:solidFill>
                  <a:srgbClr val="FF0000"/>
                </a:solidFill>
              </a:rPr>
              <a:t>Kunst</a:t>
            </a:r>
            <a:r>
              <a:rPr lang="nl-NL" dirty="0" smtClean="0"/>
              <a:t> </a:t>
            </a:r>
            <a:r>
              <a:rPr lang="nl-NL" dirty="0" smtClean="0">
                <a:sym typeface="Wingdings" pitchFamily="2" charset="2"/>
              </a:rPr>
              <a:t> Hollandse meesters (o.a. Rembrandt) schilderen in opdracht van rijke mensen. Onderwerpen zijn: de mensen zelf, landschapsschilderijen, huiselijke taferelen, christelijke thema’s e.d. + dichtkunst leeft op + Bouwkunst leeft op (denk aan het stadhuis op de Dam)</a:t>
            </a:r>
          </a:p>
          <a:p>
            <a:pPr>
              <a:buNone/>
            </a:pPr>
            <a:r>
              <a:rPr lang="nl-NL" b="1" dirty="0" smtClean="0">
                <a:solidFill>
                  <a:srgbClr val="FF0000"/>
                </a:solidFill>
                <a:sym typeface="Wingdings" pitchFamily="2" charset="2"/>
              </a:rPr>
              <a:t>Wetenschap</a:t>
            </a:r>
            <a:r>
              <a:rPr lang="nl-NL" dirty="0" smtClean="0">
                <a:sym typeface="Wingdings" pitchFamily="2" charset="2"/>
              </a:rPr>
              <a:t>  Door de welvaartsgroei wilden veel mensen dingen sneller of beter doen = impuls voor het doen van uitvindingen (bijv. nog betere molen)</a:t>
            </a:r>
          </a:p>
          <a:p>
            <a:pPr>
              <a:buNone/>
            </a:pPr>
            <a:r>
              <a:rPr lang="nl-NL" dirty="0" smtClean="0">
                <a:sym typeface="Wingdings" pitchFamily="2" charset="2"/>
              </a:rPr>
              <a:t>(</a:t>
            </a:r>
            <a:r>
              <a:rPr lang="nl-NL" i="1" dirty="0" smtClean="0">
                <a:sym typeface="Wingdings" pitchFamily="2" charset="2"/>
              </a:rPr>
              <a:t>hierover meer in hoofdstuk 7)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Samenvattend: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nl-NL" b="1" u="sng" dirty="0" smtClean="0"/>
              <a:t>De Gouden Eeuw van de Nederlandse Republiek wordt gekenmerkt door: 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Bijzondere staatkundige positie van de Nederlanden: republiek die door regenten in gewesten wordt </a:t>
            </a:r>
            <a:r>
              <a:rPr lang="nl-NL" dirty="0" smtClean="0"/>
              <a:t>bestuurd i.p.v. een monarchie</a:t>
            </a:r>
            <a:endParaRPr lang="nl-NL" dirty="0" smtClean="0"/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Economische bloei in Hollandse steden: internationale handel (Indië en </a:t>
            </a:r>
            <a:r>
              <a:rPr lang="nl-NL" dirty="0" smtClean="0"/>
              <a:t>Europa = Oostzeehandel) </a:t>
            </a:r>
            <a:r>
              <a:rPr lang="nl-NL" dirty="0" smtClean="0"/>
              <a:t>stapelmarkt, nijverheid, bankwezen, landbouw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Culturele bloei: dichtkunst, schilderkunst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Wetenschappelijke bloei: wiskunde, waterbouwkunde, rechten, filosofie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Gewetensvrijheid: geen ‘precisie’, maar ‘rekkelijkheid’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Bevolkingsgroei: i.v.m. gewetensvrijheid en relatieve tolerantie </a:t>
            </a:r>
            <a:r>
              <a:rPr lang="nl-NL" dirty="0" smtClean="0">
                <a:sym typeface="Wingdings" pitchFamily="2" charset="2"/>
              </a:rPr>
              <a:t> vluchtelingen uit andere delen van Europa (joden, protestanten)</a:t>
            </a:r>
            <a:endParaRPr lang="nl-NL" dirty="0" smtClean="0"/>
          </a:p>
          <a:p>
            <a:pPr>
              <a:buFont typeface="Wingdings" pitchFamily="2" charset="2"/>
              <a:buChar char="Ø"/>
            </a:pPr>
            <a:endParaRPr lang="nl-NL" dirty="0" smtClean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578</Words>
  <Application>Microsoft Office PowerPoint</Application>
  <PresentationFormat>Diavoorstelling (4:3)</PresentationFormat>
  <Paragraphs>69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Office-thema</vt:lpstr>
      <vt:lpstr>Paragraaf 6.3  Internationale handel </vt:lpstr>
      <vt:lpstr>De Republiek der Zeven Verenigde Nederlanden vanaf 1581</vt:lpstr>
      <vt:lpstr>4 oorzaken van economische groei in de Nederlandse Republiek</vt:lpstr>
      <vt:lpstr>Eind 16e + begin 17e eeuw</vt:lpstr>
      <vt:lpstr>Door de enorme welvaartsgroei in de Republiek gingen mensen geld uitgeven aan:</vt:lpstr>
      <vt:lpstr>Samenvattend: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Paragraaf 6.2 De Gouden Eeuw van Nederland</dc:title>
  <dc:creator>Kristel Biemans</dc:creator>
  <cp:lastModifiedBy>BMS</cp:lastModifiedBy>
  <cp:revision>49</cp:revision>
  <dcterms:created xsi:type="dcterms:W3CDTF">2013-06-04T06:45:20Z</dcterms:created>
  <dcterms:modified xsi:type="dcterms:W3CDTF">2015-04-10T07:45:50Z</dcterms:modified>
</cp:coreProperties>
</file>